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Work Sans Medium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  <p:embeddedFont>
      <p:font typeface="Work Sans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ge5QvbTg4K2wF0FrKLwzFnyhS6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boldItalic.fntdata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WorkSansLight-bold.fntdata"/><Relationship Id="rId25" Type="http://schemas.openxmlformats.org/officeDocument/2006/relationships/font" Target="fonts/WorkSansLight-regular.fntdata"/><Relationship Id="rId28" Type="http://schemas.openxmlformats.org/officeDocument/2006/relationships/font" Target="fonts/WorkSansLight-boldItalic.fntdata"/><Relationship Id="rId27" Type="http://schemas.openxmlformats.org/officeDocument/2006/relationships/font" Target="fonts/Work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WorkSansMedium-regular.fntdata"/><Relationship Id="rId16" Type="http://schemas.openxmlformats.org/officeDocument/2006/relationships/slide" Target="slides/slide11.xml"/><Relationship Id="rId19" Type="http://schemas.openxmlformats.org/officeDocument/2006/relationships/font" Target="fonts/WorkSansMedium-italic.fntdata"/><Relationship Id="rId18" Type="http://schemas.openxmlformats.org/officeDocument/2006/relationships/font" Target="fonts/Work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bcc2abdb9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1bcc2abdb9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bcc2abdb9_1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1bcc2abdb9_1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65e026ba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d65e026ba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03" name="Google Shape;103;g31bcc2abdb9_1_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31bcc2abdb9_1_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0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07" name="Google Shape;107;g31bcc2abdb9_1_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1bcc2abdb9_1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bcc2abdb9_1_1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31bcc2abdb9_1_1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31bcc2abdb9_1_1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1bcc2abdb9_1_1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bcc2abdb9_1_1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31bcc2abdb9_1_1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1bcc2abdb9_1_1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bcc2abdb9_1_12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31bcc2abdb9_1_12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g31bcc2abdb9_1_1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1bcc2abdb9_1_1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1bcc2abdb9_1_1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cc2abdb9_1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31bcc2abdb9_1_1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g31bcc2abdb9_1_1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1bcc2abdb9_1_1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31bcc2abdb9_1_1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bcc2abdb9_1_13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31bcc2abdb9_1_13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3" name="Google Shape;133;g31bcc2abdb9_1_1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1bcc2abdb9_1_1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1bcc2abdb9_1_1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bcc2abdb9_1_1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1bcc2abdb9_1_14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g31bcc2abdb9_1_14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g31bcc2abdb9_1_1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1bcc2abdb9_1_1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1bcc2abdb9_1_1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bcc2abdb9_1_14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1bcc2abdb9_1_14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g31bcc2abdb9_1_14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g31bcc2abdb9_1_14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g31bcc2abdb9_1_14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g31bcc2abdb9_1_1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31bcc2abdb9_1_1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1bcc2abdb9_1_1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bcc2abdb9_1_1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1bcc2abdb9_1_1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31bcc2abdb9_1_1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31bcc2abdb9_1_1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bcc2abdb9_1_16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31bcc2abdb9_1_162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0" name="Google Shape;160;g31bcc2abdb9_1_16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1" name="Google Shape;161;g31bcc2abdb9_1_1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31bcc2abdb9_1_1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31bcc2abdb9_1_1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bcc2abdb9_1_16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31bcc2abdb9_1_16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g31bcc2abdb9_1_16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g31bcc2abdb9_1_16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31bcc2abdb9_1_16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31bcc2abdb9_1_1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bcc2abdb9_1_17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31bcc2abdb9_1_17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g31bcc2abdb9_1_17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31bcc2abdb9_1_17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31bcc2abdb9_1_1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" name="Google Shape;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bcc2abdb9_1_18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31bcc2abdb9_1_18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g31bcc2abdb9_1_18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g31bcc2abdb9_1_18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g31bcc2abdb9_1_18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bcc2abdb9_1_10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g31bcc2abdb9_1_10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g31bcc2abdb9_1_10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g31bcc2abdb9_1_10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g31bcc2abdb9_1_1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qNA_oG-P-55HlsqTRmMpG2xpKj7yH9f9k82SQCIlXFU/edit?gid=580753315#gid=580753315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/>
          <p:nvPr/>
        </p:nvSpPr>
        <p:spPr>
          <a:xfrm>
            <a:off x="803375" y="2022775"/>
            <a:ext cx="5545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Administración</a:t>
            </a:r>
            <a:r>
              <a:rPr b="1" lang="es-MX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de cuentas </a:t>
            </a:r>
            <a:endParaRPr b="1" sz="54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“ADCU”</a:t>
            </a:r>
            <a:endParaRPr b="1" sz="40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9" name="Google Shape;189;p1"/>
          <p:cNvSpPr txBox="1"/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pic>
        <p:nvPicPr>
          <p:cNvPr id="190" name="Google Shape;19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472" y="2551813"/>
            <a:ext cx="2645950" cy="17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107" y="2551802"/>
            <a:ext cx="1754376" cy="17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271" name="Google Shape;271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72" name="Google Shape;272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73" name="Google Shape;273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75" name="Google Shape;275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76" name="Google Shape;276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77" name="Google Shape;277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79" name="Google Shape;279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280" name="Google Shape;28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82" name="Google Shape;282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83" name="Google Shape;283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284" name="Google Shape;2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86" name="Google Shape;286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87" name="Google Shape;287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88" name="Google Shape;2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sp>
        <p:nvSpPr>
          <p:cNvPr id="290" name="Google Shape;290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375" y="419825"/>
            <a:ext cx="1391713" cy="7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4350" y="425050"/>
            <a:ext cx="1197475" cy="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97" name="Google Shape;2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7575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"/>
          <p:cNvSpPr txBox="1"/>
          <p:nvPr/>
        </p:nvSpPr>
        <p:spPr>
          <a:xfrm>
            <a:off x="2841175" y="1195250"/>
            <a:ext cx="6172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ADCU</a:t>
            </a:r>
            <a:endParaRPr sz="72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97" name="Google Shape;197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" name="Google Shape;198;p2"/>
          <p:cNvSpPr txBox="1"/>
          <p:nvPr/>
        </p:nvSpPr>
        <p:spPr>
          <a:xfrm>
            <a:off x="3279175" y="3524025"/>
            <a:ext cx="5893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Dayana Pineda Giraldo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Bayron Niño Junior Niño Gonzalez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 Angel Lopez Castro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Brayan Garcia Acosta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99" name="Google Shape;199;p2"/>
          <p:cNvSpPr txBox="1"/>
          <p:nvPr/>
        </p:nvSpPr>
        <p:spPr>
          <a:xfrm>
            <a:off x="1068888" y="5586523"/>
            <a:ext cx="1005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99" y="-68162"/>
            <a:ext cx="10491486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"/>
          <p:cNvSpPr/>
          <p:nvPr/>
        </p:nvSpPr>
        <p:spPr>
          <a:xfrm>
            <a:off x="1157475" y="491475"/>
            <a:ext cx="2940000" cy="407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1182520" y="412349"/>
            <a:ext cx="3514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07" name="Google Shape;207;p3"/>
          <p:cNvSpPr txBox="1"/>
          <p:nvPr/>
        </p:nvSpPr>
        <p:spPr>
          <a:xfrm>
            <a:off x="509451" y="1065825"/>
            <a:ext cx="4491000" cy="5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la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Alcaldía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chapinero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D.C se entra a investigar el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proceso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por el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cual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pasan las cuentas de cobro de los contratistas de  dicha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alcaldía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se evidencia una deficiencia en el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proceso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causando que se retrasen otros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procesos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en este caso se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analiza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la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situación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esperando dar un solucion mas rapida al proceso de revisión de 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cuentas</a:t>
            </a:r>
            <a:r>
              <a:rPr lang="es-MX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cobro.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ADCU</a:t>
            </a:r>
            <a:endParaRPr/>
          </a:p>
        </p:txBody>
      </p:sp>
      <p:sp>
        <p:nvSpPr>
          <p:cNvPr id="213" name="Google Shape;213;p4"/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/>
          </a:p>
        </p:txBody>
      </p:sp>
      <p:pic>
        <p:nvPicPr>
          <p:cNvPr id="214" name="Google Shape;21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975" y="3098232"/>
            <a:ext cx="3286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069" y="2916364"/>
            <a:ext cx="1754376" cy="17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bcc2abdb9_1_9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221" name="Google Shape;221;g31bcc2abdb9_1_94"/>
          <p:cNvSpPr txBox="1"/>
          <p:nvPr/>
        </p:nvSpPr>
        <p:spPr>
          <a:xfrm>
            <a:off x="372353" y="1667521"/>
            <a:ext cx="114474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lcaldía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C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hapinero ubicada en la localidad de chapinero en el centro de la misma se dedica al gestionamiento de los recursos de los habitantes de dicha localidad.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va a intervenir en el proceso de gestión documental, específicamente en el proceso de validación de cuentas de cobro en primera instancia, en eso mismo iría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incluido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el proceso de gestionar los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usuarios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los reportes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sobre la validación o errores presentes.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el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análisis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recolección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datos se evidencia las diferentes dificultades que se presenta en el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proceso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revisión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cuentas o por ejemplo la falta de firmas y de datos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especificados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(anexo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recoleccion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informacion)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Las necesidades encontradas: referente a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documental es requiere hacer una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clasificación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los documentos y de las cuentas ya que se evidencian que se generan tres tipos de cuentas, en el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proceso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gestionar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usuarios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se especifica a los que intervienen en el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proceso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tanto los que cargan los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documentos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como los que revisan los documentos y por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último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 cuanto a los reportes se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generarán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correos que indican cada uno de los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errores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que se presentan o si la cuenta de cobro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está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lista para generar el pago.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g31bcc2abdb9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669" y="110475"/>
            <a:ext cx="1325701" cy="13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1bcc2abdb9_1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250" y="78007"/>
            <a:ext cx="32861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1003500" y="264500"/>
            <a:ext cx="4077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230" name="Google Shape;230;p7"/>
          <p:cNvSpPr txBox="1"/>
          <p:nvPr/>
        </p:nvSpPr>
        <p:spPr>
          <a:xfrm>
            <a:off x="484950" y="941175"/>
            <a:ext cx="61575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para el seguimiento y gestión de los procesos de cuentas de cobro y gestión documental de la alcaldía de Chapinero, Bogotá.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31" name="Google Shape;2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299" y="-68162"/>
            <a:ext cx="10491484" cy="699432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234" name="Google Shape;234;p7"/>
          <p:cNvSpPr txBox="1"/>
          <p:nvPr/>
        </p:nvSpPr>
        <p:spPr>
          <a:xfrm>
            <a:off x="574050" y="3493375"/>
            <a:ext cx="64464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que intervienen en el proceso de gestión de cuentas de cobro de la alcaldía de Chapinero.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las cuentas de cobro de los contratistas de la alcaldía de Chapinero.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documentos de evidencias de los contratistas que se solicitan en la cuenta de cobro de la alcaldía de Chapinero.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ork Sans Light"/>
              <a:buChar char="•"/>
            </a:pPr>
            <a:r>
              <a:rPr lang="es-MX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reportes gráficos e impresos del procesos de gestión de cuentas de cobro de la alcaldía de Chapinero.</a:t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bcc2abdb9_1_19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240" name="Google Shape;240;g31bcc2abdb9_1_190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41" name="Google Shape;241;g31bcc2abdb9_1_190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242" name="Google Shape;242;g31bcc2abdb9_1_190"/>
          <p:cNvSpPr txBox="1"/>
          <p:nvPr/>
        </p:nvSpPr>
        <p:spPr>
          <a:xfrm>
            <a:off x="372353" y="1667521"/>
            <a:ext cx="11447400" cy="5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solución: Se propone el desarrollo de un Sistema de Información Web denominado ADCU. que sirva como herramienta software de apoyo al seguimiento de los procesos de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revisión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cuentas de cobro de los contratistas de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Alcaldía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local de chapinero..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importancia del Sistema: Permitirá la gestión de los documentos de las cuentas de cobro de los contratistas de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Alcaldía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Chapinero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. En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usuarios en donde los contratistas y el grupo AGDL(funcionarios encargados de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revisión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cuentas) podrán ingresar y gestionar de mejor manera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información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suministrada . En en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documental donde el grupo ADGL podrán clasificar y organizar de una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manera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más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práctica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información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y en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cuanto a la 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las cuentas de cobro donde se termina de realizar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validación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las firmas presentes en los documentos y los valores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numéricos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que se cuentan presentes. Finalmente, facilitará la gestión de reportes gráficos e impresos, necesarios para la toma de decisiones del personal encargado de la revisión de cuentas en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Alcaldía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local de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chapinero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cuanto a los beneficios que se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darían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es que los procesos se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agilizarán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los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reportes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sobre posibles fallas en los documentos cargados por parte de los contratistas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serán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más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claros y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así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se puede corregir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más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rápido, además los funcionarios encargados en la revisión sería más sencillo ya que el sistemas web se encargaría de hacer todo automatizado.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43" name="Google Shape;243;g31bcc2abdb9_1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994" y="32475"/>
            <a:ext cx="1325701" cy="13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1bcc2abdb9_1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700" y="7"/>
            <a:ext cx="32861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65e026ba3_0_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250" name="Google Shape;250;g2d65e026ba3_0_1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1" name="Google Shape;251;g2d65e026ba3_0_1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252" name="Google Shape;252;g2d65e026ba3_0_1"/>
          <p:cNvSpPr txBox="1"/>
          <p:nvPr/>
        </p:nvSpPr>
        <p:spPr>
          <a:xfrm>
            <a:off x="372353" y="1667521"/>
            <a:ext cx="11447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web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“ADCU: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Qué hace el Sistema: gestionar los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usuarios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que necesitan ingresar al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validar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información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cargada por el personal, gestionar los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documentos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por medio de una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clasificación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acuerdo a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naturaleza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del contrato, dar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validación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las firmas y valores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numéricos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que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sean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requeridos y dar un reporte de los errores presentes y de cuando la cuenta de cobro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esté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lista para pago.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Qué NO hace el Sistema: el sistema no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realizará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contaduría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ni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administra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demás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funciones de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alcaldía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solo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será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enfocado en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validación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cuentas de cobro de los contratistas activos.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Tecnologías: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desarrollará con Node.js o Django en el Back-End, React o Vue.js en el Front-End, y usará PostgreSQL o MySQL para la base de datos y Python con IA. La seguridad se gestionará con OAuth, JWT y firmas digitales en código hash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</a:t>
            </a:r>
            <a:endParaRPr/>
          </a:p>
        </p:txBody>
      </p:sp>
      <p:sp>
        <p:nvSpPr>
          <p:cNvPr id="258" name="Google Shape;258;p13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9" name="Google Shape;259;p13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260" name="Google Shape;260;p13"/>
          <p:cNvSpPr txBox="1"/>
          <p:nvPr/>
        </p:nvSpPr>
        <p:spPr>
          <a:xfrm>
            <a:off x="372353" y="1667521"/>
            <a:ext cx="11447400" cy="4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MX" sz="1700"/>
              <a:t>Este alcance redefinido ofrece una visión clara y concisa de las funcionalidades del sistema, delimitando sus límites y alineándose con los objetivos del proyecto.</a:t>
            </a:r>
            <a:endParaRPr sz="17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MX" sz="1700" u="sng">
                <a:solidFill>
                  <a:schemeClr val="hlink"/>
                </a:solidFill>
                <a:hlinkClick r:id="rId3"/>
              </a:rPr>
              <a:t>https://docs.google.com/spreadsheets/d/1qNA_oG-P-55HlsqTRmMpG2xpKj7yH9f9k82SQCIlXFU/edit?gid=580753315#gid=580753315</a:t>
            </a:r>
            <a:endParaRPr sz="1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1700">
                <a:solidFill>
                  <a:schemeClr val="dk1"/>
                </a:solidFill>
              </a:rPr>
              <a:t>Consideraciones adicionales: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s-MX" sz="1700">
                <a:solidFill>
                  <a:schemeClr val="dk1"/>
                </a:solidFill>
              </a:rPr>
              <a:t>Flexibilidad:</a:t>
            </a:r>
            <a:r>
              <a:rPr lang="es-MX" sz="1700">
                <a:solidFill>
                  <a:schemeClr val="dk1"/>
                </a:solidFill>
              </a:rPr>
              <a:t> El alcance puede ajustarse a medida que avance el proyecto y se identifiquen nuevas necesidades o restricciones.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s-MX" sz="1700">
                <a:solidFill>
                  <a:schemeClr val="dk1"/>
                </a:solidFill>
              </a:rPr>
              <a:t>Priorización:</a:t>
            </a:r>
            <a:r>
              <a:rPr lang="es-MX" sz="1700">
                <a:solidFill>
                  <a:schemeClr val="dk1"/>
                </a:solidFill>
              </a:rPr>
              <a:t> Es importante priorizar las funcionalidades del sistema en función de su impacto y complejidad.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s-MX" sz="1700">
                <a:solidFill>
                  <a:schemeClr val="dk1"/>
                </a:solidFill>
              </a:rPr>
              <a:t>Comunicación:</a:t>
            </a:r>
            <a:r>
              <a:rPr lang="es-MX" sz="1700">
                <a:solidFill>
                  <a:schemeClr val="dk1"/>
                </a:solidFill>
              </a:rPr>
              <a:t> Mantén una comunicación clara y constante con tu equipo y con los usuarios finales para garantizar que el sistema cumpla con sus expectativas.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74350" y="425050"/>
            <a:ext cx="1197475" cy="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375" y="419825"/>
            <a:ext cx="1391739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